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09" r:id="rId3"/>
    <p:sldId id="2503" r:id="rId4"/>
    <p:sldId id="2508" r:id="rId5"/>
    <p:sldId id="256" r:id="rId6"/>
    <p:sldId id="2502" r:id="rId7"/>
    <p:sldId id="2370" r:id="rId8"/>
    <p:sldId id="2412" r:id="rId9"/>
    <p:sldId id="2395" r:id="rId10"/>
    <p:sldId id="2393" r:id="rId11"/>
    <p:sldId id="2397" r:id="rId12"/>
    <p:sldId id="2389" r:id="rId13"/>
    <p:sldId id="2409" r:id="rId14"/>
    <p:sldId id="2413" r:id="rId15"/>
    <p:sldId id="2414" r:id="rId16"/>
    <p:sldId id="2472" r:id="rId17"/>
    <p:sldId id="2474" r:id="rId18"/>
    <p:sldId id="2475" r:id="rId19"/>
    <p:sldId id="2476" r:id="rId20"/>
    <p:sldId id="2505" r:id="rId21"/>
    <p:sldId id="2506" r:id="rId22"/>
    <p:sldId id="2484" r:id="rId23"/>
    <p:sldId id="2470" r:id="rId24"/>
    <p:sldId id="2416" r:id="rId25"/>
    <p:sldId id="2478" r:id="rId26"/>
    <p:sldId id="2471" r:id="rId27"/>
    <p:sldId id="2494" r:id="rId28"/>
    <p:sldId id="2493" r:id="rId29"/>
    <p:sldId id="2421" r:id="rId30"/>
    <p:sldId id="2499" r:id="rId31"/>
    <p:sldId id="2510" r:id="rId32"/>
    <p:sldId id="2507" r:id="rId33"/>
    <p:sldId id="2500" r:id="rId34"/>
    <p:sldId id="2447" r:id="rId35"/>
    <p:sldId id="2480" r:id="rId36"/>
    <p:sldId id="2495" r:id="rId37"/>
    <p:sldId id="2497" r:id="rId38"/>
    <p:sldId id="269" r:id="rId39"/>
    <p:sldId id="259" r:id="rId40"/>
    <p:sldId id="28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31A7-9199-40ED-902E-C2B1A88E8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728B0-8480-4260-AA3B-3BBF122C3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9089B-8747-4EED-917E-C8E1F425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A4E48-8122-4A49-9DE7-7F198787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3EBE5-171C-495C-9102-B4A0717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698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EE39-0D0F-4ED2-96EE-E8FE7E0B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F6308-302C-424A-A57E-4014CC038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E27E-D711-4820-8111-96273F04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82D99-C1E1-46F3-9491-7448593C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ACB9A-29EF-4E8C-BFCD-091131C0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097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D626B-9C4F-4E3F-AD8E-883FCDB70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15538-B498-44D4-8DF9-E3926D0B9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8BB16-C60B-4A7B-8C03-C68519BF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3A0F-F9D0-4E41-B00E-E0E5CF3D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823C-0343-4D55-88E5-3A22C20B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980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7251-F6F9-4253-B534-2331FA5D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CEB9-AD52-453F-9384-9B53108BC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DE85-8B2C-424B-94B9-C445596F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5BE43-6F38-4FB2-9E27-1265C492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A008-6734-46EF-B40A-234A1AEE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710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F268-13B7-4CE0-A77E-1D81B188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368E4-304B-4980-B36D-12DD22A0B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CB263-22BF-46C0-B290-72BF83D5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E691E-B8D8-4C04-924A-072FD242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4285-88A3-49AE-908A-C63D07CEA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025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E331-4D8C-4A9C-BA5A-BD98BC76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023E-3D65-4DEE-A065-8E29AC25F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A6535-1000-4014-B532-9FB8E6687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77F1F-1607-4882-A080-B264FE2F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911D-1ADF-408A-A71A-4B775067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27F2B-85A2-44D8-9E16-6ACA86FB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578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29C5-9E1E-4A58-AE5A-1B07B57C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BF3D-9663-4469-BCBA-DA1DC5B9F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57EFA-98AA-4BB1-99CB-63D6D3F22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4B266-76ED-447D-86E5-47D1263D8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B7310-B0E3-41C5-B358-B8C3A04F1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7EEB0A-4418-4B5B-8D11-A2021E7C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CC2F8-A7CA-4B61-8258-B8EF1031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148B3-BD8C-4F5C-8A8C-245D44B3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956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B270-26D8-48B5-92DE-E1D62E56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1A4FA-F060-4425-A4CA-1C40112E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CF892-6DD7-49B9-84D6-DADF2EA0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C271C-D1EB-468E-929B-DA04448C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194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3C349-7B3C-4BE7-A976-1053093C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DA5FB-2609-4423-AAA5-0B1078FC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67FD1-C675-4EC5-91A0-3F963476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53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91B3-BA02-494D-8FDC-758DE249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39324-5EAC-43D7-B2F2-DB9405E2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F5A68-ED45-4B19-94B5-834A4E67A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7C2D2-BC15-442D-99DC-948EAE8A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F6C87-BC93-4366-8CE1-9B25FE02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31F5F-B51D-45AF-90FA-34585912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655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07D0-6273-4C62-88FA-92A60C92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4155C-3CC5-4AED-BA8D-C6E3828A7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57F9-E2D7-400F-BADD-63055EE6C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EF2C3-2C58-427D-985A-B528A9CF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33C7E-FD38-45E6-B23F-8A52FAAE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0747F-A06A-4E30-892E-B135937C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739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605A6-F9C7-4166-8887-2BE3CCD98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F99BE-866B-4D72-9D53-9A6CDF3EB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EE76-0A82-44BE-85D7-5D99F9A98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EF9B-BB22-4E66-8AC5-9AB8BBA1FAC7}" type="datetimeFigureOut">
              <a:rPr lang="en-ZA" smtClean="0"/>
              <a:t>26 Feb 2023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5DB1-CA41-4699-B0A3-8B2FFE8F2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6B641-3653-4305-AFEE-DE6F4AA07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46B0B-3C4C-42DB-B68A-4EAFE25651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067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D5B4-AB78-4B35-930B-B8CA58C8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46"/>
            <a:ext cx="10515600" cy="194559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00" dirty="0">
                <a:latin typeface="Arial" panose="020B0604020202020204" pitchFamily="34" charset="0"/>
                <a:cs typeface="Arial" panose="020B0604020202020204" pitchFamily="34" charset="0"/>
              </a:rPr>
              <a:t>Introduction to</a:t>
            </a:r>
            <a:b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300" b="1" dirty="0">
                <a:latin typeface="Arial" panose="020B0604020202020204" pitchFamily="34" charset="0"/>
                <a:cs typeface="Arial" panose="020B0604020202020204" pitchFamily="34" charset="0"/>
              </a:rPr>
              <a:t>ONE SMALL TOWN </a:t>
            </a:r>
            <a:b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C29392-FB37-4DA3-AB7D-C13E9C0BA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89" y="5174091"/>
            <a:ext cx="1746076" cy="132556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D0B918-B223-CAFC-30EC-08A5A8827C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17" y="2287227"/>
            <a:ext cx="5575366" cy="4393309"/>
          </a:xfrm>
        </p:spPr>
      </p:pic>
    </p:spTree>
    <p:extLst>
      <p:ext uri="{BB962C8B-B14F-4D97-AF65-F5344CB8AC3E}">
        <p14:creationId xmlns:p14="http://schemas.microsoft.com/office/powerpoint/2010/main" val="7186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8" y="334832"/>
            <a:ext cx="11355688" cy="300214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Making our town as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productive, innovative and as 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wealthy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as we possibly can.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community.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2DA688-16E1-05E2-30F2-81DAB92FE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29" y="3429000"/>
            <a:ext cx="4087342" cy="3220768"/>
          </a:xfrm>
        </p:spPr>
      </p:pic>
    </p:spTree>
    <p:extLst>
      <p:ext uri="{BB962C8B-B14F-4D97-AF65-F5344CB8AC3E}">
        <p14:creationId xmlns:p14="http://schemas.microsoft.com/office/powerpoint/2010/main" val="113263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5" y="222972"/>
            <a:ext cx="11430000" cy="34593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We turn our town into a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Powerful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Cooperative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Labour Force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9925E9-EEF5-583E-148E-0BC19083D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49" y="3501893"/>
            <a:ext cx="3976131" cy="3133135"/>
          </a:xfrm>
        </p:spPr>
      </p:pic>
    </p:spTree>
    <p:extLst>
      <p:ext uri="{BB962C8B-B14F-4D97-AF65-F5344CB8AC3E}">
        <p14:creationId xmlns:p14="http://schemas.microsoft.com/office/powerpoint/2010/main" val="207622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297112"/>
            <a:ext cx="11528854" cy="273029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With this united labour force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We create an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Investment-friendly environment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for investors into our town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E95A6A-3104-B648-8D57-01DF2B243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78" y="3526282"/>
            <a:ext cx="3975443" cy="3132594"/>
          </a:xfrm>
        </p:spPr>
      </p:pic>
    </p:spTree>
    <p:extLst>
      <p:ext uri="{BB962C8B-B14F-4D97-AF65-F5344CB8AC3E}">
        <p14:creationId xmlns:p14="http://schemas.microsoft.com/office/powerpoint/2010/main" val="74439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31" y="222972"/>
            <a:ext cx="11392928" cy="24584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Every member contributes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3 hours per week to our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A741C5-1FE9-06B3-F657-84CEF629B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83" y="3048281"/>
            <a:ext cx="4346834" cy="3425244"/>
          </a:xfrm>
        </p:spPr>
      </p:pic>
    </p:spTree>
    <p:extLst>
      <p:ext uri="{BB962C8B-B14F-4D97-AF65-F5344CB8AC3E}">
        <p14:creationId xmlns:p14="http://schemas.microsoft.com/office/powerpoint/2010/main" val="58578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2" y="124119"/>
            <a:ext cx="10552500" cy="31627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In return we become majority profit share holders and receive a minimum of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60% of profits of all the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business we set up as the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ONE SMALL TOWN Co-operative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EE54DF-93F5-D316-B049-C08484556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10" y="3746800"/>
            <a:ext cx="3790779" cy="2987081"/>
          </a:xfrm>
        </p:spPr>
      </p:pic>
    </p:spTree>
    <p:extLst>
      <p:ext uri="{BB962C8B-B14F-4D97-AF65-F5344CB8AC3E}">
        <p14:creationId xmlns:p14="http://schemas.microsoft.com/office/powerpoint/2010/main" val="64772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9" y="222972"/>
            <a:ext cx="10898658" cy="311400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How do members benefit?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Every participant receives monthly and daily benefits of from all that we grow, build, create, invent… etc.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FCE3E0-52A0-7CE4-5A3C-9C55F8BA6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18" y="3238995"/>
            <a:ext cx="4309764" cy="3396033"/>
          </a:xfrm>
        </p:spPr>
      </p:pic>
    </p:spTree>
    <p:extLst>
      <p:ext uri="{BB962C8B-B14F-4D97-AF65-F5344CB8AC3E}">
        <p14:creationId xmlns:p14="http://schemas.microsoft.com/office/powerpoint/2010/main" val="369888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76" y="222972"/>
            <a:ext cx="10956323" cy="3206028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are the benefits?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1) Monthly basket of food and goods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2) Monthly Cash Dividends – equal share of 	60% net profits from ALL our businesses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3) One INFINITY Token for every 3-hour shift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183C2C-BA05-0ABE-3563-932B51580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42" y="3453208"/>
            <a:ext cx="4037915" cy="3181820"/>
          </a:xfrm>
        </p:spPr>
      </p:pic>
    </p:spTree>
    <p:extLst>
      <p:ext uri="{BB962C8B-B14F-4D97-AF65-F5344CB8AC3E}">
        <p14:creationId xmlns:p14="http://schemas.microsoft.com/office/powerpoint/2010/main" val="257256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972"/>
            <a:ext cx="12097265" cy="34593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 town of 5,000 participants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gives us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15,000 hours of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FREE Labour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Per week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7C62E9-0559-4DE7-75F9-DB231F5DC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9" y="3682314"/>
            <a:ext cx="3556001" cy="2802079"/>
          </a:xfrm>
        </p:spPr>
      </p:pic>
    </p:spTree>
    <p:extLst>
      <p:ext uri="{BB962C8B-B14F-4D97-AF65-F5344CB8AC3E}">
        <p14:creationId xmlns:p14="http://schemas.microsoft.com/office/powerpoint/2010/main" val="669254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5" y="222972"/>
            <a:ext cx="11430000" cy="34593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labour force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gives us and our funding partners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an unrivalled advantage over any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large corporation.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7475E9-4BF3-87D0-F553-3BD560C5C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04" y="3560314"/>
            <a:ext cx="3901991" cy="3074714"/>
          </a:xfrm>
        </p:spPr>
      </p:pic>
    </p:spTree>
    <p:extLst>
      <p:ext uri="{BB962C8B-B14F-4D97-AF65-F5344CB8AC3E}">
        <p14:creationId xmlns:p14="http://schemas.microsoft.com/office/powerpoint/2010/main" val="340090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5" y="222972"/>
            <a:ext cx="11430000" cy="26437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We can build, manufacture or grow anything we choose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as a co-operative community.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397233-C880-903F-CCAB-8C27AA113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29" y="3053993"/>
            <a:ext cx="4544542" cy="3581035"/>
          </a:xfrm>
        </p:spPr>
      </p:pic>
    </p:spTree>
    <p:extLst>
      <p:ext uri="{BB962C8B-B14F-4D97-AF65-F5344CB8AC3E}">
        <p14:creationId xmlns:p14="http://schemas.microsoft.com/office/powerpoint/2010/main" val="363951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D5B4-AB78-4B35-930B-B8CA58C8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46"/>
            <a:ext cx="10515600" cy="242750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b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ONE SMALL TOWN initiative?</a:t>
            </a:r>
            <a:br>
              <a:rPr lang="en-GB" sz="6000" dirty="0"/>
            </a:br>
            <a:endParaRPr lang="en-ZA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C29392-FB37-4DA3-AB7D-C13E9C0BA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89" y="5174091"/>
            <a:ext cx="1746076" cy="132556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D0B918-B223-CAFC-30EC-08A5A8827C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3" y="2283372"/>
            <a:ext cx="5570419" cy="4389411"/>
          </a:xfrm>
        </p:spPr>
      </p:pic>
    </p:spTree>
    <p:extLst>
      <p:ext uri="{BB962C8B-B14F-4D97-AF65-F5344CB8AC3E}">
        <p14:creationId xmlns:p14="http://schemas.microsoft.com/office/powerpoint/2010/main" val="342630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5" y="222972"/>
            <a:ext cx="11430000" cy="26437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Minimum &amp; Maximum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contribution of time required?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Minimum required: 3 hours per week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Maximum: 3 hours per day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D5859A-6955-8E11-85D8-C8E2E6D73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13" y="3288344"/>
            <a:ext cx="3963774" cy="3123398"/>
          </a:xfrm>
        </p:spPr>
      </p:pic>
    </p:spTree>
    <p:extLst>
      <p:ext uri="{BB962C8B-B14F-4D97-AF65-F5344CB8AC3E}">
        <p14:creationId xmlns:p14="http://schemas.microsoft.com/office/powerpoint/2010/main" val="184529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5" y="222972"/>
            <a:ext cx="11430000" cy="26437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Members receive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ONE INFINITY Token</a:t>
            </a:r>
            <a:b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For every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3-hour shift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Deposited automatically into their digital wallet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35C59F-7653-B8F8-2B9E-5FEC28E3A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63" y="3138488"/>
            <a:ext cx="4609874" cy="3606800"/>
          </a:xfrm>
        </p:spPr>
      </p:pic>
    </p:spTree>
    <p:extLst>
      <p:ext uri="{BB962C8B-B14F-4D97-AF65-F5344CB8AC3E}">
        <p14:creationId xmlns:p14="http://schemas.microsoft.com/office/powerpoint/2010/main" val="1694043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10119"/>
            <a:ext cx="11479427" cy="255664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Every business is managed by the best possible management team.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The rest of the work is done by our members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as part of their 3-hours per week contribution.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88359B-5F85-3D39-F0C5-088162579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65" y="3200532"/>
            <a:ext cx="4247980" cy="3347349"/>
          </a:xfrm>
        </p:spPr>
      </p:pic>
    </p:spTree>
    <p:extLst>
      <p:ext uri="{BB962C8B-B14F-4D97-AF65-F5344CB8AC3E}">
        <p14:creationId xmlns:p14="http://schemas.microsoft.com/office/powerpoint/2010/main" val="4253116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" y="222971"/>
            <a:ext cx="11677135" cy="291564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Community must create a legal 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corporate entity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Co-operative OR Non-profit company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Whatever is most suitable in your country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3BFA49-6618-2F49-DCF2-837080BC5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60" y="3531104"/>
            <a:ext cx="3939061" cy="3103925"/>
          </a:xfrm>
        </p:spPr>
      </p:pic>
    </p:spTree>
    <p:extLst>
      <p:ext uri="{BB962C8B-B14F-4D97-AF65-F5344CB8AC3E}">
        <p14:creationId xmlns:p14="http://schemas.microsoft.com/office/powerpoint/2010/main" val="1603335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10119"/>
            <a:ext cx="11479427" cy="302685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People’s Council</a:t>
            </a:r>
            <a:b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will be voted in by the members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 council will manage the business interests of the people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2B4D48-3575-495F-7424-FFB71BD8F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60" y="3429000"/>
            <a:ext cx="3866292" cy="3046584"/>
          </a:xfrm>
        </p:spPr>
      </p:pic>
    </p:spTree>
    <p:extLst>
      <p:ext uri="{BB962C8B-B14F-4D97-AF65-F5344CB8AC3E}">
        <p14:creationId xmlns:p14="http://schemas.microsoft.com/office/powerpoint/2010/main" val="3583592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" y="222971"/>
            <a:ext cx="11677135" cy="25572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Everyone in our town is invited to join and to become an equal member of the </a:t>
            </a:r>
            <a:b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NEW Co-operative Company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7BD03C-A37C-9E59-7F41-DD174CADD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72" y="3134429"/>
            <a:ext cx="4112055" cy="3240242"/>
          </a:xfrm>
        </p:spPr>
      </p:pic>
    </p:spTree>
    <p:extLst>
      <p:ext uri="{BB962C8B-B14F-4D97-AF65-F5344CB8AC3E}">
        <p14:creationId xmlns:p14="http://schemas.microsoft.com/office/powerpoint/2010/main" val="4155398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30" y="222972"/>
            <a:ext cx="11528853" cy="33728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All you have to do to become a member and equal share holder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of the Co-operative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is to contribute 3 hours per week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to the community projects &amp; businesses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384055-C03B-E7BA-E13B-74FC10099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29" y="3997499"/>
            <a:ext cx="3630142" cy="2860501"/>
          </a:xfrm>
        </p:spPr>
      </p:pic>
    </p:spTree>
    <p:extLst>
      <p:ext uri="{BB962C8B-B14F-4D97-AF65-F5344CB8AC3E}">
        <p14:creationId xmlns:p14="http://schemas.microsoft.com/office/powerpoint/2010/main" val="184163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311958"/>
            <a:ext cx="11726562" cy="28637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We identify what we need as the community every year...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Then we grow, build or manufacture at least THREE times as much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30E14A-263D-55E0-245C-7F20142F7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51" y="3296063"/>
            <a:ext cx="4124412" cy="3249979"/>
          </a:xfrm>
        </p:spPr>
      </p:pic>
    </p:spTree>
    <p:extLst>
      <p:ext uri="{BB962C8B-B14F-4D97-AF65-F5344CB8AC3E}">
        <p14:creationId xmlns:p14="http://schemas.microsoft.com/office/powerpoint/2010/main" val="203273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311958"/>
            <a:ext cx="11726562" cy="3308571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 surplus is sold on the open market where possible.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Net Profits are distributed monthly to all members equally.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CEB4FE-0E32-F954-F332-62848F7CB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64" y="3820469"/>
            <a:ext cx="3617785" cy="2850764"/>
          </a:xfrm>
        </p:spPr>
      </p:pic>
    </p:spTree>
    <p:extLst>
      <p:ext uri="{BB962C8B-B14F-4D97-AF65-F5344CB8AC3E}">
        <p14:creationId xmlns:p14="http://schemas.microsoft.com/office/powerpoint/2010/main" val="36555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69" y="272399"/>
            <a:ext cx="10391861" cy="19271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the Role of Investors?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5863A8-2E58-0C03-8C72-7F4F2EAC4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48" y="2010976"/>
            <a:ext cx="5522101" cy="4351338"/>
          </a:xfrm>
        </p:spPr>
      </p:pic>
    </p:spTree>
    <p:extLst>
      <p:ext uri="{BB962C8B-B14F-4D97-AF65-F5344CB8AC3E}">
        <p14:creationId xmlns:p14="http://schemas.microsoft.com/office/powerpoint/2010/main" val="300824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D5B4-AB78-4B35-930B-B8CA58C8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46"/>
            <a:ext cx="10515600" cy="242750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00" b="1" dirty="0">
                <a:latin typeface="Arial" panose="020B0604020202020204" pitchFamily="34" charset="0"/>
                <a:cs typeface="Arial" panose="020B0604020202020204" pitchFamily="34" charset="0"/>
              </a:rPr>
              <a:t>An Integrated</a:t>
            </a:r>
            <a:r>
              <a:rPr lang="en-GB" sz="6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6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00" dirty="0">
                <a:latin typeface="Arial" panose="020B0604020202020204" pitchFamily="34" charset="0"/>
                <a:cs typeface="Arial" panose="020B0604020202020204" pitchFamily="34" charset="0"/>
              </a:rPr>
              <a:t>Community Development Plan</a:t>
            </a:r>
            <a:br>
              <a:rPr lang="en-GB" sz="5300" dirty="0"/>
            </a:b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C29392-FB37-4DA3-AB7D-C13E9C0BA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397" y="5294641"/>
            <a:ext cx="1746076" cy="1325563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57B216-9378-6C41-FD6C-E70CAA9FE2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98" y="2557848"/>
            <a:ext cx="4907692" cy="3867191"/>
          </a:xfrm>
        </p:spPr>
      </p:pic>
    </p:spTree>
    <p:extLst>
      <p:ext uri="{BB962C8B-B14F-4D97-AF65-F5344CB8AC3E}">
        <p14:creationId xmlns:p14="http://schemas.microsoft.com/office/powerpoint/2010/main" val="144240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311959"/>
            <a:ext cx="11726562" cy="276838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Investors provides the funds to launch our new businesses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presented by the community co-op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5DC3E8-40FE-4875-B3D0-9C002539F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59" y="3429000"/>
            <a:ext cx="4161482" cy="3279189"/>
          </a:xfrm>
        </p:spPr>
      </p:pic>
    </p:spTree>
    <p:extLst>
      <p:ext uri="{BB962C8B-B14F-4D97-AF65-F5344CB8AC3E}">
        <p14:creationId xmlns:p14="http://schemas.microsoft.com/office/powerpoint/2010/main" val="362150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237819"/>
            <a:ext cx="11726562" cy="276838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Investors may also suggest new business opportunities they would like to fund, to the OST community co-op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5DC3E8-40FE-4875-B3D0-9C002539F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59" y="3429000"/>
            <a:ext cx="4161482" cy="3279189"/>
          </a:xfrm>
        </p:spPr>
      </p:pic>
    </p:spTree>
    <p:extLst>
      <p:ext uri="{BB962C8B-B14F-4D97-AF65-F5344CB8AC3E}">
        <p14:creationId xmlns:p14="http://schemas.microsoft.com/office/powerpoint/2010/main" val="3151846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311958"/>
            <a:ext cx="11726562" cy="234474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the community can start their own businesses without the need for investors, with their own funds where possible.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150AF7-493B-64CF-0217-D04FC1005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38" y="3176601"/>
            <a:ext cx="4260336" cy="3357085"/>
          </a:xfrm>
        </p:spPr>
      </p:pic>
    </p:spTree>
    <p:extLst>
      <p:ext uri="{BB962C8B-B14F-4D97-AF65-F5344CB8AC3E}">
        <p14:creationId xmlns:p14="http://schemas.microsoft.com/office/powerpoint/2010/main" val="3397514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94" y="311959"/>
            <a:ext cx="10960443" cy="276838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Profit Revenue Split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60% to the Community Co-op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30% to Investor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- 10% to OST head office for operational costs, 	Royalties, IP usage, land rentals, etc.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A8BEE9-3FCC-7877-1131-E13061B9E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83" y="3643325"/>
            <a:ext cx="3889634" cy="3064977"/>
          </a:xfrm>
        </p:spPr>
      </p:pic>
    </p:spTree>
    <p:extLst>
      <p:ext uri="{BB962C8B-B14F-4D97-AF65-F5344CB8AC3E}">
        <p14:creationId xmlns:p14="http://schemas.microsoft.com/office/powerpoint/2010/main" val="2441404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222971"/>
            <a:ext cx="11640065" cy="348405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Co-operative 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will choose the investors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They have the final say who they will accept as investors, who will get the benefit of their united labour force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6A48C7-E019-5D76-6E8B-29D7FF251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4" y="3794002"/>
            <a:ext cx="3605428" cy="2841027"/>
          </a:xfrm>
        </p:spPr>
      </p:pic>
    </p:spTree>
    <p:extLst>
      <p:ext uri="{BB962C8B-B14F-4D97-AF65-F5344CB8AC3E}">
        <p14:creationId xmlns:p14="http://schemas.microsoft.com/office/powerpoint/2010/main" val="4120893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222972"/>
            <a:ext cx="11640065" cy="22978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Therefore, the ONE SMALL TOWN idea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can never be hijacked 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by one greedy investor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955969-5752-20AE-DE8D-4504B8911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48" y="3070419"/>
            <a:ext cx="3926704" cy="3094188"/>
          </a:xfrm>
        </p:spPr>
      </p:pic>
    </p:spTree>
    <p:extLst>
      <p:ext uri="{BB962C8B-B14F-4D97-AF65-F5344CB8AC3E}">
        <p14:creationId xmlns:p14="http://schemas.microsoft.com/office/powerpoint/2010/main" val="3981572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311958"/>
            <a:ext cx="11726562" cy="322207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 town of 10,000 people has the capacity to turn over 500 million US dollars or more –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 annum.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709E4C-435A-901B-CD41-36BA992B6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04" y="3534031"/>
            <a:ext cx="3904392" cy="3076606"/>
          </a:xfrm>
        </p:spPr>
      </p:pic>
    </p:spTree>
    <p:extLst>
      <p:ext uri="{BB962C8B-B14F-4D97-AF65-F5344CB8AC3E}">
        <p14:creationId xmlns:p14="http://schemas.microsoft.com/office/powerpoint/2010/main" val="3418777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311958"/>
            <a:ext cx="11726562" cy="322207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This means that every member in a community of 10,000 participating people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could receive thousands of dollars per annum, just in cash dividends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8A162F-D084-95EE-5F77-8DA194263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94" y="3528758"/>
            <a:ext cx="4099011" cy="3229963"/>
          </a:xfrm>
        </p:spPr>
      </p:pic>
    </p:spTree>
    <p:extLst>
      <p:ext uri="{BB962C8B-B14F-4D97-AF65-F5344CB8AC3E}">
        <p14:creationId xmlns:p14="http://schemas.microsoft.com/office/powerpoint/2010/main" val="1674803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10B1-5D39-40F4-8C11-ED6B3D88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BENEFITS TO INVESTORS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481C-052B-49D1-91B2-42D51FFD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2760"/>
            <a:ext cx="10616515" cy="4130332"/>
          </a:xfrm>
        </p:spPr>
        <p:txBody>
          <a:bodyPr/>
          <a:lstStyle/>
          <a:p>
            <a:r>
              <a:rPr lang="en-ZA" dirty="0"/>
              <a:t>No hostile competition</a:t>
            </a:r>
          </a:p>
          <a:p>
            <a:r>
              <a:rPr lang="en-ZA" dirty="0"/>
              <a:t>The whole community becomes your partner</a:t>
            </a:r>
          </a:p>
          <a:p>
            <a:r>
              <a:rPr lang="en-ZA" dirty="0"/>
              <a:t>The whole community is on your side and cooperates for success</a:t>
            </a:r>
          </a:p>
          <a:p>
            <a:r>
              <a:rPr lang="en-ZA" dirty="0"/>
              <a:t>A united FREE labour force from participating members</a:t>
            </a:r>
          </a:p>
          <a:p>
            <a:r>
              <a:rPr lang="en-ZA" dirty="0"/>
              <a:t>Cheap components and ingredients from integrated projects like maize, wheat, wood, milk, eggs, cotton, hemp, etc…</a:t>
            </a:r>
          </a:p>
          <a:p>
            <a:r>
              <a:rPr lang="en-ZA" dirty="0"/>
              <a:t>An unmatched competitive price advantage for our products</a:t>
            </a:r>
          </a:p>
          <a:p>
            <a:r>
              <a:rPr lang="en-ZA" dirty="0"/>
              <a:t>Many other benefits like cheap electricity; clean water; healthcare, etc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A0B40-553F-43BB-9F62-4CBF864C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88" y="365125"/>
            <a:ext cx="2671012" cy="21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18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C4B7-B652-41C6-8DD5-61C80569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UNLIMITED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E3D21-520B-4696-B906-E7E81894A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0876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GB" dirty="0"/>
              <a:t>An entirely new approach towards reviving our towns, our economies and our lives. </a:t>
            </a:r>
          </a:p>
          <a:p>
            <a:r>
              <a:rPr lang="en-GB" dirty="0"/>
              <a:t>A community-driven structure </a:t>
            </a:r>
          </a:p>
          <a:p>
            <a:r>
              <a:rPr lang="en-GB" dirty="0"/>
              <a:t>A SIMPLE economic model that benefits all participants. </a:t>
            </a:r>
          </a:p>
          <a:p>
            <a:r>
              <a:rPr lang="en-GB" dirty="0"/>
              <a:t>A model that unifies entire communities towards a common goal, and fosters exponential economic growth potential. </a:t>
            </a:r>
          </a:p>
          <a:p>
            <a:endParaRPr lang="en-Z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082000-406C-3D6E-9F7F-11393B4891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85" y="2358372"/>
            <a:ext cx="4846015" cy="3818591"/>
          </a:xfrm>
        </p:spPr>
      </p:pic>
    </p:spTree>
    <p:extLst>
      <p:ext uri="{BB962C8B-B14F-4D97-AF65-F5344CB8AC3E}">
        <p14:creationId xmlns:p14="http://schemas.microsoft.com/office/powerpoint/2010/main" val="83729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9FCF-3C98-42D9-85CE-64EE0FD3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07"/>
            <a:ext cx="12192000" cy="3601394"/>
          </a:xfrm>
        </p:spPr>
        <p:txBody>
          <a:bodyPr>
            <a:normAutofit fontScale="90000"/>
          </a:bodyPr>
          <a:lstStyle/>
          <a:p>
            <a:pPr algn="ctr"/>
            <a:br>
              <a:rPr lang="en-Z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People of our town choose to work together,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Cooperate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Collaborate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in everything we choose to do.</a:t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We beautify our towns, start community upliftment projects, fix roads &amp; parks, start many diverse businesses, arts, culture, sports, recreation, etc. </a:t>
            </a:r>
            <a:br>
              <a:rPr lang="en-ZA" dirty="0">
                <a:latin typeface="+mn-lt"/>
              </a:rPr>
            </a:br>
            <a:endParaRPr lang="en-ZA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72ED4C-EC86-39D8-2651-A1358CFFE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38" y="3840524"/>
            <a:ext cx="3666524" cy="2889169"/>
          </a:xfrm>
        </p:spPr>
      </p:pic>
    </p:spTree>
    <p:extLst>
      <p:ext uri="{BB962C8B-B14F-4D97-AF65-F5344CB8AC3E}">
        <p14:creationId xmlns:p14="http://schemas.microsoft.com/office/powerpoint/2010/main" val="32241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1C27DA-9631-40E3-B86E-6CC575BA308B}"/>
              </a:ext>
            </a:extLst>
          </p:cNvPr>
          <p:cNvSpPr/>
          <p:nvPr/>
        </p:nvSpPr>
        <p:spPr>
          <a:xfrm>
            <a:off x="1779373" y="4787750"/>
            <a:ext cx="819252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5400" b="1" dirty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WHY NOT YOURS?</a:t>
            </a:r>
          </a:p>
          <a:p>
            <a:pPr algn="ctr"/>
            <a:r>
              <a:rPr lang="en-ZA" sz="4000" dirty="0"/>
              <a:t>contact@onesmalltown.org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138EB-2BD9-2A46-C9C8-96175C1A7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51" y="256966"/>
            <a:ext cx="5611921" cy="44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8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EE26C3-4CC8-47CD-8949-345DAC5E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4800" b="1" dirty="0">
                <a:latin typeface="Arial" panose="020B0604020202020204" pitchFamily="34" charset="0"/>
                <a:cs typeface="Arial" panose="020B0604020202020204" pitchFamily="34" charset="0"/>
              </a:rPr>
              <a:t>Upliftment &amp; Rejuvenation</a:t>
            </a:r>
            <a:br>
              <a:rPr lang="en-ZA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800" b="1" dirty="0">
                <a:latin typeface="Arial" panose="020B0604020202020204" pitchFamily="34" charset="0"/>
                <a:cs typeface="Arial" panose="020B0604020202020204" pitchFamily="34" charset="0"/>
              </a:rPr>
              <a:t>Across all sectors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5C8B16-FA91-42B3-BC1C-B7865FD0C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781" y="2056434"/>
            <a:ext cx="4754219" cy="4351338"/>
          </a:xfrm>
        </p:spPr>
        <p:txBody>
          <a:bodyPr>
            <a:normAutofit/>
          </a:bodyPr>
          <a:lstStyle/>
          <a:p>
            <a:pPr lvl="0" fontAlgn="base"/>
            <a:r>
              <a:rPr lang="en-GB" dirty="0"/>
              <a:t>Agriculture</a:t>
            </a:r>
            <a:endParaRPr lang="en-ZA" dirty="0"/>
          </a:p>
          <a:p>
            <a:pPr lvl="0" fontAlgn="base"/>
            <a:r>
              <a:rPr lang="en-GB" dirty="0"/>
              <a:t>Food security</a:t>
            </a:r>
            <a:endParaRPr lang="en-ZA" dirty="0"/>
          </a:p>
          <a:p>
            <a:pPr fontAlgn="base"/>
            <a:r>
              <a:rPr lang="en-GB" dirty="0"/>
              <a:t>Technology</a:t>
            </a:r>
            <a:endParaRPr lang="en-ZA" dirty="0"/>
          </a:p>
          <a:p>
            <a:pPr lvl="0" fontAlgn="base"/>
            <a:r>
              <a:rPr lang="en-GB" dirty="0"/>
              <a:t>Engineering</a:t>
            </a:r>
            <a:endParaRPr lang="en-ZA" dirty="0"/>
          </a:p>
          <a:p>
            <a:pPr lvl="0" fontAlgn="base"/>
            <a:r>
              <a:rPr lang="en-GB" dirty="0"/>
              <a:t>Healthcare</a:t>
            </a:r>
            <a:endParaRPr lang="en-ZA" dirty="0"/>
          </a:p>
          <a:p>
            <a:pPr lvl="0" fontAlgn="base"/>
            <a:r>
              <a:rPr lang="en-GB" dirty="0"/>
              <a:t>Pharmaceutics &amp; Cosmetics</a:t>
            </a:r>
            <a:endParaRPr lang="en-ZA" dirty="0"/>
          </a:p>
          <a:p>
            <a:pPr lvl="0" fontAlgn="base"/>
            <a:r>
              <a:rPr lang="en-GB" dirty="0"/>
              <a:t>Forestry</a:t>
            </a:r>
            <a:endParaRPr lang="en-ZA" dirty="0"/>
          </a:p>
          <a:p>
            <a:pPr lvl="0" fontAlgn="base"/>
            <a:r>
              <a:rPr lang="en-GB" dirty="0"/>
              <a:t>Building industry &amp; Housing</a:t>
            </a:r>
            <a:endParaRPr lang="en-ZA" dirty="0"/>
          </a:p>
          <a:p>
            <a:endParaRPr lang="en-ZA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DB49D5-A6CF-4662-91EE-0ABAA7EA6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2" y="2056434"/>
            <a:ext cx="4754219" cy="4351338"/>
          </a:xfrm>
        </p:spPr>
        <p:txBody>
          <a:bodyPr>
            <a:normAutofit/>
          </a:bodyPr>
          <a:lstStyle/>
          <a:p>
            <a:r>
              <a:rPr lang="en-GB" dirty="0"/>
              <a:t>Education &amp; Training</a:t>
            </a:r>
            <a:endParaRPr lang="en-ZA" dirty="0"/>
          </a:p>
          <a:p>
            <a:r>
              <a:rPr lang="en-ZA" dirty="0"/>
              <a:t>Arts &amp; Culture</a:t>
            </a:r>
          </a:p>
          <a:p>
            <a:r>
              <a:rPr lang="en-ZA" dirty="0"/>
              <a:t>Sport &amp; recreation</a:t>
            </a:r>
          </a:p>
          <a:p>
            <a:r>
              <a:rPr lang="en-ZA" dirty="0"/>
              <a:t>Textiles</a:t>
            </a:r>
          </a:p>
          <a:p>
            <a:pPr fontAlgn="base"/>
            <a:r>
              <a:rPr lang="en-GB" dirty="0"/>
              <a:t>Tourism</a:t>
            </a:r>
            <a:endParaRPr lang="en-ZA" dirty="0"/>
          </a:p>
          <a:p>
            <a:pPr fontAlgn="base"/>
            <a:r>
              <a:rPr lang="en-GB" dirty="0"/>
              <a:t>Nature Conservation</a:t>
            </a:r>
          </a:p>
          <a:p>
            <a:pPr fontAlgn="base"/>
            <a:r>
              <a:rPr lang="en-GB" dirty="0"/>
              <a:t>Energy</a:t>
            </a:r>
          </a:p>
          <a:p>
            <a:pPr fontAlgn="base"/>
            <a:r>
              <a:rPr lang="en-GB" dirty="0"/>
              <a:t>Communications</a:t>
            </a:r>
            <a:endParaRPr lang="en-ZA" dirty="0"/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8B2D5-365C-5D49-AC9B-F36647834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578" y="182562"/>
            <a:ext cx="2145580" cy="16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3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9FCF-3C98-42D9-85CE-64EE0FD3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2021"/>
          </a:xfrm>
        </p:spPr>
        <p:txBody>
          <a:bodyPr>
            <a:normAutofit fontScale="90000"/>
          </a:bodyPr>
          <a:lstStyle/>
          <a:p>
            <a:pPr algn="ctr"/>
            <a:br>
              <a:rPr lang="en-Z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5400" b="1" dirty="0">
                <a:latin typeface="Arial" panose="020B0604020202020204" pitchFamily="34" charset="0"/>
                <a:cs typeface="Arial" panose="020B0604020202020204" pitchFamily="34" charset="0"/>
              </a:rPr>
              <a:t>Best size towns</a:t>
            </a:r>
            <a:br>
              <a:rPr lang="en-Z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53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ZA" sz="5300" dirty="0">
                <a:latin typeface="+mn-lt"/>
              </a:rPr>
              <a:t>mall to medium size towns</a:t>
            </a:r>
            <a:br>
              <a:rPr lang="en-ZA" dirty="0">
                <a:latin typeface="+mn-lt"/>
              </a:rPr>
            </a:br>
            <a:r>
              <a:rPr lang="en-ZA" dirty="0">
                <a:latin typeface="+mn-lt"/>
              </a:rPr>
              <a:t>5,000 – 50,000 population</a:t>
            </a:r>
            <a:br>
              <a:rPr lang="en-ZA" dirty="0">
                <a:latin typeface="+mn-lt"/>
              </a:rPr>
            </a:br>
            <a:endParaRPr lang="en-ZA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11CEBB-98E9-1323-C133-E26CC7446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86" y="2776039"/>
            <a:ext cx="4519828" cy="3561561"/>
          </a:xfrm>
        </p:spPr>
      </p:pic>
    </p:spTree>
    <p:extLst>
      <p:ext uri="{BB962C8B-B14F-4D97-AF65-F5344CB8AC3E}">
        <p14:creationId xmlns:p14="http://schemas.microsoft.com/office/powerpoint/2010/main" val="356964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222971"/>
            <a:ext cx="11726562" cy="292424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Our Objective?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To turn Small Towns into places of prosperity, abundance and care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For all residents!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75D093-DE86-0A65-6A5D-6D8A1FF4E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4" y="3270782"/>
            <a:ext cx="4149126" cy="3269453"/>
          </a:xfrm>
        </p:spPr>
      </p:pic>
    </p:spTree>
    <p:extLst>
      <p:ext uri="{BB962C8B-B14F-4D97-AF65-F5344CB8AC3E}">
        <p14:creationId xmlns:p14="http://schemas.microsoft.com/office/powerpoint/2010/main" val="200501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88" y="346540"/>
            <a:ext cx="10049823" cy="170468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How do we do this?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C5554C-5092-0BA6-B00C-0F470BD28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48" y="2160122"/>
            <a:ext cx="5522101" cy="4351338"/>
          </a:xfrm>
        </p:spPr>
      </p:pic>
    </p:spTree>
    <p:extLst>
      <p:ext uri="{BB962C8B-B14F-4D97-AF65-F5344CB8AC3E}">
        <p14:creationId xmlns:p14="http://schemas.microsoft.com/office/powerpoint/2010/main" val="163509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9CC4-3F40-4B54-8358-A3A19C2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97"/>
            <a:ext cx="12192000" cy="347225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We achieve this with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Cooperation, Collaboration and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 minimum of 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60% majority profit share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of all new businesses that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initiate in our towns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3BA75E-704B-E3FF-EDF9-61912A7A2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48" y="3911002"/>
            <a:ext cx="3630142" cy="2860501"/>
          </a:xfrm>
        </p:spPr>
      </p:pic>
    </p:spTree>
    <p:extLst>
      <p:ext uri="{BB962C8B-B14F-4D97-AF65-F5344CB8AC3E}">
        <p14:creationId xmlns:p14="http://schemas.microsoft.com/office/powerpoint/2010/main" val="277428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976</Words>
  <Application>Microsoft Office PowerPoint</Application>
  <PresentationFormat>Widescreen</PresentationFormat>
  <Paragraphs>68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 Introduction to ONE SMALL TOWN  </vt:lpstr>
      <vt:lpstr> What is the  ONE SMALL TOWN initiative? </vt:lpstr>
      <vt:lpstr> An Integrated  Community Development Plan </vt:lpstr>
      <vt:lpstr> People of our town choose to work together, Cooperate and Collaborate in everything we choose to do. We beautify our towns, start community upliftment projects, fix roads &amp; parks, start many diverse businesses, arts, culture, sports, recreation, etc.  </vt:lpstr>
      <vt:lpstr>Upliftment &amp; Rejuvenation Across all sectors</vt:lpstr>
      <vt:lpstr> Best size towns Small to medium size towns 5,000 – 50,000 population </vt:lpstr>
      <vt:lpstr>Our Objective? To turn Small Towns into places of prosperity, abundance and care For all residents!</vt:lpstr>
      <vt:lpstr>How do we do this?</vt:lpstr>
      <vt:lpstr>We achieve this with Cooperation, Collaboration and  a minimum of 60% majority profit share of all new businesses that  WE initiate in our towns</vt:lpstr>
      <vt:lpstr>Making our town as  productive, innovative and as wealthy as we possibly can. For the WHOLE community.</vt:lpstr>
      <vt:lpstr>We turn our town into a  Powerful  Cooperative  Labour Force</vt:lpstr>
      <vt:lpstr>With this united labour force We create an  Investment-friendly environment  for investors into our town</vt:lpstr>
      <vt:lpstr>Every member contributes  3 hours per week to our projects &amp; businesses</vt:lpstr>
      <vt:lpstr>In return we become majority profit share holders and receive a minimum of  60% of profits of all the  business we set up as the  ONE SMALL TOWN Co-operative</vt:lpstr>
      <vt:lpstr>How do members benefit?  Every participant receives monthly and daily benefits of from all that we grow, build, create, invent… etc.</vt:lpstr>
      <vt:lpstr> What are the benefits? 1) Monthly basket of food and goods 2) Monthly Cash Dividends – equal share of  60% net profits from ALL our businesses 3) One INFINITY Token for every 3-hour shift  </vt:lpstr>
      <vt:lpstr>A town of 5,000 participants gives us 15,000 hours of FREE Labour Per week </vt:lpstr>
      <vt:lpstr>This FREE labour force gives us and our funding partners  an unrivalled advantage over any  large corporation. </vt:lpstr>
      <vt:lpstr>We can build, manufacture or grow anything we choose  as a co-operative community. </vt:lpstr>
      <vt:lpstr>Minimum &amp; Maximum  contribution of time required? Minimum required: 3 hours per week Maximum: 3 hours per day</vt:lpstr>
      <vt:lpstr>Members receive  ONE INFINITY Token For every 3-hour shift completed Deposited automatically into their digital wallet</vt:lpstr>
      <vt:lpstr>Every business is managed by the best possible management team. The rest of the work is done by our members  as part of their 3-hours per week contribution.</vt:lpstr>
      <vt:lpstr>Community must create a legal corporate entity: Co-operative OR Non-profit company Whatever is most suitable in your country</vt:lpstr>
      <vt:lpstr>The People’s Council will be voted in by the members The council will manage the business interests of the people </vt:lpstr>
      <vt:lpstr>Everyone in our town is invited to join and to become an equal member of the  NEW Co-operative Company</vt:lpstr>
      <vt:lpstr>All you have to do to become a member and equal share holder  of the Co-operative  is to contribute 3 hours per week  to the community projects &amp; businesses</vt:lpstr>
      <vt:lpstr>We identify what we need as the community every year... Then we grow, build or manufacture at least THREE times as much </vt:lpstr>
      <vt:lpstr>  The surplus is sold on the open market where possible.  Net Profits are distributed monthly to all members equally.   </vt:lpstr>
      <vt:lpstr>What is the Role of Investors?</vt:lpstr>
      <vt:lpstr>  Investors provides the funds to launch our new businesses  presented by the community co-op  </vt:lpstr>
      <vt:lpstr>  Investors may also suggest new business opportunities they would like to fund, to the OST community co-op  </vt:lpstr>
      <vt:lpstr>But the community can start their own businesses without the need for investors, with their own funds where possible.</vt:lpstr>
      <vt:lpstr>  Net Profit Revenue Split - 60% to the Community Co-op - 30% to Investor - 10% to OST head office for operational costs,  Royalties, IP usage, land rentals, etc.   </vt:lpstr>
      <vt:lpstr>Community Co-operative will choose the investors They have the final say who they will accept as investors, who will get the benefit of their united labour force</vt:lpstr>
      <vt:lpstr>Therefore, the ONE SMALL TOWN idea  can never be hijacked  by one greedy investor</vt:lpstr>
      <vt:lpstr>Any town of 10,000 people has the capacity to turn over 500 million US dollars or more –  per annum. </vt:lpstr>
      <vt:lpstr>This means that every member in a community of 10,000 participating people could receive thousands of dollars per annum, just in cash dividends.</vt:lpstr>
      <vt:lpstr>BENEFITS TO INVESTORS</vt:lpstr>
      <vt:lpstr>UNLIMITED POTENTIAL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Upliftment &amp; Rejuvenation Program</dc:title>
  <dc:creator>Michael Tellinger</dc:creator>
  <cp:lastModifiedBy>Michael Tellinger</cp:lastModifiedBy>
  <cp:revision>148</cp:revision>
  <dcterms:created xsi:type="dcterms:W3CDTF">2020-03-09T03:33:02Z</dcterms:created>
  <dcterms:modified xsi:type="dcterms:W3CDTF">2023-02-26T08:17:44Z</dcterms:modified>
</cp:coreProperties>
</file>